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66" r:id="rId5"/>
    <p:sldId id="261" r:id="rId6"/>
    <p:sldId id="260" r:id="rId7"/>
    <p:sldId id="288" r:id="rId8"/>
    <p:sldId id="263" r:id="rId9"/>
    <p:sldId id="282" r:id="rId10"/>
    <p:sldId id="273" r:id="rId11"/>
    <p:sldId id="283" r:id="rId12"/>
    <p:sldId id="284" r:id="rId13"/>
    <p:sldId id="285" r:id="rId14"/>
    <p:sldId id="265" r:id="rId15"/>
    <p:sldId id="287" r:id="rId16"/>
    <p:sldId id="276" r:id="rId17"/>
    <p:sldId id="289" r:id="rId18"/>
    <p:sldId id="267" r:id="rId19"/>
    <p:sldId id="279" r:id="rId20"/>
    <p:sldId id="277" r:id="rId21"/>
    <p:sldId id="280" r:id="rId22"/>
    <p:sldId id="281" r:id="rId23"/>
    <p:sldId id="268" r:id="rId24"/>
    <p:sldId id="278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676767"/>
    <a:srgbClr val="FAF0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cpservers.org/servers/modelcontextprotocol/fetc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adkol/crm-data-agent/blob/main/src/agents/data_agent/prompts/crm_business_analyst.py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AI Agents in the 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Talk Slides and Repo: 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https://github.com/Python-Test-Engineer/earl2025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3A3A3A"/>
                </a:solidFill>
              </a:rPr>
              <a:t>This also contains links to a video of the BrighonPy talk/workshop on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3A3A3A"/>
                </a:solidFill>
              </a:rPr>
              <a:t>‘AI as API’ </a:t>
            </a:r>
            <a:r>
              <a:rPr lang="en-GB" sz="1800" dirty="0">
                <a:solidFill>
                  <a:srgbClr val="3A3A3A"/>
                </a:solidFill>
              </a:rPr>
              <a:t>and the repo for the PyData Southampton Meetup </a:t>
            </a:r>
            <a:r>
              <a:rPr lang="en-GB" sz="1800" b="1" dirty="0">
                <a:solidFill>
                  <a:srgbClr val="3A3A3A"/>
                </a:solidFill>
              </a:rPr>
              <a:t>‘AI Agents in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3A3A3A"/>
                </a:solidFill>
              </a:rPr>
              <a:t>The Data Pipeline’ </a:t>
            </a:r>
            <a:r>
              <a:rPr lang="en-GB" sz="1800" dirty="0">
                <a:solidFill>
                  <a:srgbClr val="3A3A3A"/>
                </a:solidFill>
              </a:rPr>
              <a:t>as well as additional resources.</a:t>
            </a:r>
          </a:p>
          <a:p>
            <a:endParaRPr lang="en-GB" dirty="0"/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23" y="1413031"/>
            <a:ext cx="2309351" cy="2007989"/>
          </a:xfrm>
          <a:prstGeom prst="rect">
            <a:avLst/>
          </a:prstGeom>
        </p:spPr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3A413D5-91FF-176F-D188-6D08F0B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496" y="3677264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Post a set of instructions and additional information (context) to an API</a:t>
            </a:r>
          </a:p>
          <a:p>
            <a:r>
              <a:rPr lang="en-GB" dirty="0"/>
              <a:t>Single API</a:t>
            </a:r>
          </a:p>
          <a:p>
            <a:r>
              <a:rPr lang="en-GB" dirty="0"/>
              <a:t>We send instructions in Natural Language</a:t>
            </a:r>
          </a:p>
          <a:p>
            <a:r>
              <a:rPr lang="en-GB" dirty="0"/>
              <a:t>There is not official way to write instructions but clear, complete and with examples are key as we would give to an ‘intern’</a:t>
            </a:r>
          </a:p>
          <a:p>
            <a:r>
              <a:rPr lang="en-GB" i="1" dirty="0"/>
              <a:t>Pro-tip: save your understanding of this to offline</a:t>
            </a:r>
          </a:p>
          <a:p>
            <a:r>
              <a:rPr lang="en-GB" sz="3800" dirty="0"/>
              <a:t>Let’s look at </a:t>
            </a:r>
            <a:r>
              <a:rPr lang="en-GB" sz="3800" dirty="0">
                <a:latin typeface="Consolas" panose="020B0609020204030204" pitchFamily="49" charset="0"/>
              </a:rPr>
              <a:t>01_raw_post_request.py </a:t>
            </a:r>
            <a:r>
              <a:rPr lang="en-GB" sz="3800" dirty="0"/>
              <a:t>in the repo…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51D2A-02B5-5CCA-C9C5-B941C73F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1661-39EF-3100-35DE-A22E3B18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Agentic?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39117-0E78-393C-CF46-ABB7F6331B86}"/>
              </a:ext>
            </a:extLst>
          </p:cNvPr>
          <p:cNvSpPr txBox="1"/>
          <p:nvPr/>
        </p:nvSpPr>
        <p:spPr>
          <a:xfrm>
            <a:off x="919314" y="1921267"/>
            <a:ext cx="99610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“Tell me about Data Analytics in 100 words</a:t>
            </a:r>
            <a:r>
              <a:rPr lang="en-GB" sz="3200" dirty="0">
                <a:solidFill>
                  <a:srgbClr val="3A3A3A"/>
                </a:solidFill>
              </a:rPr>
              <a:t>…” will give a pretrained response…</a:t>
            </a:r>
          </a:p>
          <a:p>
            <a:endParaRPr lang="en-GB" sz="3200" dirty="0"/>
          </a:p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 Tell me about Data Analytics and how it can help me with our sales analysis for the last quarter…” </a:t>
            </a:r>
            <a:r>
              <a:rPr lang="en-GB" sz="3200" dirty="0"/>
              <a:t>will give us a response of:  </a:t>
            </a: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“I need more info…” as it has not been trained on our data.”</a:t>
            </a:r>
          </a:p>
        </p:txBody>
      </p:sp>
    </p:spTree>
    <p:extLst>
      <p:ext uri="{BB962C8B-B14F-4D97-AF65-F5344CB8AC3E}">
        <p14:creationId xmlns:p14="http://schemas.microsoft.com/office/powerpoint/2010/main" val="50999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Agentic?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“Tell me about Data Analytics and here is some data from our company,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 Calling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4" y="1320818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rgbClr val="7030A0"/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rgbClr val="7030A0"/>
              </a:solidFill>
            </a:endParaRPr>
          </a:p>
          <a:p>
            <a:r>
              <a:rPr lang="en-GB" sz="3200" dirty="0">
                <a:solidFill>
                  <a:srgbClr val="7030A0"/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adding more context/info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What is Tool/Function calling?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03.2_demo_tool_calling.py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C9B272DD-453C-DCB6-C6E6-F276D7BB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29" y="3769799"/>
            <a:ext cx="4385353" cy="24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372A0-C6B5-A8B9-B155-73E894AB4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7C49-E989-DCE9-C58C-D01FC91F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 descr="A diagram of a tool&#10;&#10;AI-generated content may be incorrect.">
            <a:extLst>
              <a:ext uri="{FF2B5EF4-FFF2-40B4-BE49-F238E27FC236}">
                <a16:creationId xmlns:a16="http://schemas.microsoft.com/office/drawing/2014/main" id="{C4644611-2EC0-EC80-0CD0-9F952C935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2" y="1234853"/>
            <a:ext cx="9420256" cy="5276339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27751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Another example of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another to critique it and then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583BB-A0FB-CF49-992D-EACA12E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57F-D071-1261-777E-70463D0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599F-F9E0-56D0-48D6-18BF3922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have seen how we can write tools for the Agent to discover and call as needed.</a:t>
            </a:r>
          </a:p>
          <a:p>
            <a:pPr marL="0" indent="0">
              <a:buNone/>
            </a:pPr>
            <a:r>
              <a:rPr lang="en-GB" dirty="0"/>
              <a:t>What about tools others have created?</a:t>
            </a:r>
          </a:p>
          <a:p>
            <a:pPr marL="0" indent="0">
              <a:buNone/>
            </a:pPr>
            <a:r>
              <a:rPr lang="en-GB" dirty="0"/>
              <a:t>How can an Agent discover what tools are available, how to use them with what ever arguments are needed and how to execute them?</a:t>
            </a:r>
          </a:p>
          <a:p>
            <a:pPr marL="0" indent="0">
              <a:buNone/>
            </a:pPr>
            <a:r>
              <a:rPr lang="en-GB" dirty="0"/>
              <a:t>This is Model Context Protocol.</a:t>
            </a:r>
          </a:p>
          <a:p>
            <a:pPr marL="0" indent="0">
              <a:buNone/>
            </a:pPr>
            <a:r>
              <a:rPr lang="en-GB" dirty="0"/>
              <a:t>In essence, an Agent can find a list of tools we have given it, with these tools able to inform Agent how to use them.</a:t>
            </a:r>
          </a:p>
          <a:p>
            <a:pPr marL="0" indent="0">
              <a:buNone/>
            </a:pPr>
            <a:r>
              <a:rPr lang="en-GB" dirty="0"/>
              <a:t>The Agent runs the </a:t>
            </a:r>
            <a:r>
              <a:rPr lang="en-GB" dirty="0" err="1"/>
              <a:t>pipx</a:t>
            </a:r>
            <a:r>
              <a:rPr lang="en-GB" dirty="0"/>
              <a:t> to download and run them in a separate process.</a:t>
            </a:r>
          </a:p>
        </p:txBody>
      </p:sp>
    </p:spTree>
    <p:extLst>
      <p:ext uri="{BB962C8B-B14F-4D97-AF65-F5344CB8AC3E}">
        <p14:creationId xmlns:p14="http://schemas.microsoft.com/office/powerpoint/2010/main" val="235260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F8CBC-7BA2-7523-FFA8-80E5C3BF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CE1D-7D12-57D7-A5B7-3FE55286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pic>
        <p:nvPicPr>
          <p:cNvPr id="5" name="Content Placeholder 4" descr="A screen 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2DE882C9-519D-BBB5-68FE-B5255690F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53" y="1250062"/>
            <a:ext cx="9416091" cy="4575217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020CA-A612-8D52-607E-CEECD3753A24}"/>
              </a:ext>
            </a:extLst>
          </p:cNvPr>
          <p:cNvSpPr txBox="1"/>
          <p:nvPr/>
        </p:nvSpPr>
        <p:spPr>
          <a:xfrm>
            <a:off x="1387952" y="5936143"/>
            <a:ext cx="9416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hlinkClick r:id="rId2"/>
              </a:rPr>
              <a:t>https://mcpservers.org/servers/modelcontextprotocol/fetch</a:t>
            </a:r>
            <a:endParaRPr lang="en-GB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81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To better understand the Agent Landscape, its terminology, basis and uses.</a:t>
            </a:r>
          </a:p>
          <a:p>
            <a:pPr marL="0" indent="0">
              <a:buNone/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To see the uses of </a:t>
            </a:r>
            <a:r>
              <a:rPr lang="en-GB" sz="3200" b="1" dirty="0">
                <a:solidFill>
                  <a:srgbClr val="3A3A3A"/>
                </a:solidFill>
              </a:rPr>
              <a:t>AI Agents in the Data Pipeline</a:t>
            </a:r>
            <a:r>
              <a:rPr lang="en-GB" sz="3200" dirty="0">
                <a:solidFill>
                  <a:srgbClr val="3A3A3A"/>
                </a:solidFill>
              </a:rPr>
              <a:t> and the likely future of Data Pipeline applications.</a:t>
            </a:r>
          </a:p>
          <a:p>
            <a:pPr marL="0" indent="0">
              <a:buNone/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04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4FBD2-643E-E5A9-8BF2-FB3612599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4512-7B25-E453-E16C-FF65441E2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Agent2Agent Protocol (A2A)?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5311C-1016-A0EE-6E12-DD296E24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complimentary protocol to allow one Agent to discover and understand what another Agent does.</a:t>
            </a:r>
          </a:p>
          <a:p>
            <a:pPr marL="0" indent="0">
              <a:buNone/>
            </a:pPr>
            <a:r>
              <a:rPr lang="en-GB" dirty="0"/>
              <a:t>It can then hand off work to the other Agent to get a desired response.</a:t>
            </a:r>
          </a:p>
          <a:p>
            <a:pPr marL="0" indent="0">
              <a:buNone/>
            </a:pPr>
            <a:r>
              <a:rPr lang="en-GB" dirty="0"/>
              <a:t>It might seem that tools, MCP, A2A are all similar!</a:t>
            </a:r>
          </a:p>
          <a:p>
            <a:pPr marL="0" indent="0">
              <a:buNone/>
            </a:pPr>
            <a:r>
              <a:rPr lang="en-GB" dirty="0"/>
              <a:t>At the end of the day Python is variables and code…all objects and essentially variations on functions.</a:t>
            </a:r>
          </a:p>
          <a:p>
            <a:pPr marL="0" indent="0">
              <a:buNone/>
            </a:pPr>
            <a:r>
              <a:rPr lang="en-GB" dirty="0"/>
              <a:t>Protocols, like HTTP for example, are implementations to enable communication between bits of code.</a:t>
            </a:r>
          </a:p>
          <a:p>
            <a:pPr marL="0" indent="0">
              <a:buNone/>
            </a:pPr>
            <a:r>
              <a:rPr lang="en-GB" i="1" dirty="0"/>
              <a:t>Next…an example from Google…</a:t>
            </a:r>
          </a:p>
        </p:txBody>
      </p:sp>
    </p:spTree>
    <p:extLst>
      <p:ext uri="{BB962C8B-B14F-4D97-AF65-F5344CB8AC3E}">
        <p14:creationId xmlns:p14="http://schemas.microsoft.com/office/powerpoint/2010/main" val="225388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440AF-DD92-7905-6BC8-EE77381B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E1A2-83B2-14F0-BFEA-86142273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Google CRM Agent (1)</a:t>
            </a:r>
          </a:p>
        </p:txBody>
      </p:sp>
      <p:pic>
        <p:nvPicPr>
          <p:cNvPr id="5" name="Content Placeholder 4" descr="A diagram of a business&#10;&#10;AI-generated content may be incorrect.">
            <a:extLst>
              <a:ext uri="{FF2B5EF4-FFF2-40B4-BE49-F238E27FC236}">
                <a16:creationId xmlns:a16="http://schemas.microsoft.com/office/drawing/2014/main" id="{35C7062D-4D91-6909-2AFE-1BD94FA2B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2" y="1421289"/>
            <a:ext cx="10596563" cy="4870469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327987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030CE-F294-86B3-6F10-3AB61987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853CA-F183-DF85-201B-ED2AB55C4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929" y="1969851"/>
            <a:ext cx="4972442" cy="4165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45D98-D59A-10E5-7C50-C924EE88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Google CRM Agent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58150-C7BB-C968-2A62-2A3812D74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16027"/>
            <a:ext cx="10515600" cy="4351338"/>
          </a:xfrm>
        </p:spPr>
        <p:txBody>
          <a:bodyPr/>
          <a:lstStyle/>
          <a:p>
            <a:r>
              <a:rPr lang="en-GB" sz="1600" dirty="0">
                <a:hlinkClick r:id="rId3"/>
              </a:rPr>
              <a:t>https://github.com/vladkol/crm-data-agent/blob/main/src/agents/data_agent/prompts/crm_business_analyst.py</a:t>
            </a:r>
            <a:endParaRPr lang="en-GB" sz="1600" dirty="0"/>
          </a:p>
          <a:p>
            <a:r>
              <a:rPr lang="en-GB" dirty="0"/>
              <a:t>06_demo_prompt_google_crm.md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learn a lot about best</a:t>
            </a:r>
          </a:p>
          <a:p>
            <a:pPr marL="0" indent="0">
              <a:buNone/>
            </a:pPr>
            <a:r>
              <a:rPr lang="en-GB" dirty="0"/>
              <a:t>practices for Context Engineering by </a:t>
            </a:r>
          </a:p>
          <a:p>
            <a:pPr marL="0" indent="0">
              <a:buNone/>
            </a:pPr>
            <a:r>
              <a:rPr lang="en-GB" dirty="0"/>
              <a:t>looking at big tech repos.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1430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C0DD9-54D0-8094-782E-FC61A05A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AD40-FA5F-10FF-8715-DCEC72D3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complete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B0A6-D1CF-DAFA-F9DD-82A1E099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2584285"/>
            <a:ext cx="10596715" cy="2316488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Using Cline to create a complete pipeline…in practice </a:t>
            </a:r>
            <a:r>
              <a:rPr lang="en-GB" dirty="0" err="1"/>
              <a:t>devs</a:t>
            </a:r>
            <a:r>
              <a:rPr lang="en-GB" dirty="0"/>
              <a:t> do it bit by bit.</a:t>
            </a:r>
          </a:p>
          <a:p>
            <a:pPr marL="0" indent="0">
              <a:buNone/>
            </a:pPr>
            <a:r>
              <a:rPr lang="en-GB" dirty="0"/>
              <a:t>Let’s look at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901758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79118-841B-F42B-B854-886D9D8F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BE5E-7827-40D5-0232-6BCA156E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complete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56F5-9707-600C-AB09-0FA01DFE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507" y="1351387"/>
            <a:ext cx="10596715" cy="2717179"/>
          </a:xfrm>
          <a:solidFill>
            <a:srgbClr val="FAF0E6"/>
          </a:solid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11200" b="1" dirty="0"/>
              <a:t>CLAUDE</a:t>
            </a:r>
            <a:r>
              <a:rPr lang="en-GB" sz="9600" b="1" dirty="0"/>
              <a:t>: </a:t>
            </a:r>
          </a:p>
          <a:p>
            <a:pPr marL="0" indent="0">
              <a:buNone/>
            </a:pPr>
            <a:r>
              <a:rPr lang="en-GB" sz="7200" dirty="0"/>
              <a:t>create a simple sales csv with just 5 rows</a:t>
            </a:r>
          </a:p>
          <a:p>
            <a:pPr marL="0" indent="0">
              <a:buNone/>
            </a:pPr>
            <a:r>
              <a:rPr lang="en-GB" sz="7200" dirty="0" err="1"/>
              <a:t>sales_data</a:t>
            </a:r>
            <a:r>
              <a:rPr lang="en-GB" sz="7200" dirty="0"/>
              <a:t> = [</a:t>
            </a:r>
          </a:p>
          <a:p>
            <a:pPr marL="0" indent="0">
              <a:buNone/>
            </a:pPr>
            <a:r>
              <a:rPr lang="en-GB" sz="7200" dirty="0"/>
              <a:t>    ['Date', 'Product', 'Quantity', '</a:t>
            </a:r>
            <a:r>
              <a:rPr lang="en-GB" sz="7200" dirty="0" err="1"/>
              <a:t>Unit_Price</a:t>
            </a:r>
            <a:r>
              <a:rPr lang="en-GB" sz="7200" dirty="0"/>
              <a:t>', 'Total'],</a:t>
            </a:r>
          </a:p>
          <a:p>
            <a:pPr marL="0" indent="0">
              <a:buNone/>
            </a:pPr>
            <a:r>
              <a:rPr lang="en-GB" sz="7200" dirty="0"/>
              <a:t>    ['2024-01-15', 'Laptop', 2, 999.99, 1999.98],</a:t>
            </a:r>
          </a:p>
          <a:p>
            <a:pPr marL="0" indent="0">
              <a:buNone/>
            </a:pPr>
            <a:r>
              <a:rPr lang="en-GB" sz="7200" dirty="0"/>
              <a:t>    ['2024-01-16', 'Mouse', 5, 29.99, 149.95],</a:t>
            </a:r>
          </a:p>
          <a:p>
            <a:pPr marL="0" indent="0">
              <a:buNone/>
            </a:pPr>
            <a:r>
              <a:rPr lang="en-GB" sz="7200" dirty="0"/>
              <a:t>    ['2024-01-17', 'Keyboard', 3, 79.99, 239.97],</a:t>
            </a:r>
          </a:p>
          <a:p>
            <a:pPr marL="0" indent="0">
              <a:buNone/>
            </a:pPr>
            <a:r>
              <a:rPr lang="en-GB" sz="7200" dirty="0"/>
              <a:t>    ['2024-01-18', 'Monitor', 1, 299.99, 299.99],</a:t>
            </a:r>
          </a:p>
          <a:p>
            <a:pPr marL="0" indent="0">
              <a:buNone/>
            </a:pPr>
            <a:r>
              <a:rPr lang="en-GB" sz="7200" dirty="0"/>
              <a:t>    ['2024-01-19', 'Headphones', 4, 149.99, 599.96]</a:t>
            </a:r>
          </a:p>
          <a:p>
            <a:pPr marL="0" indent="0">
              <a:buNone/>
            </a:pPr>
            <a:r>
              <a:rPr lang="en-GB" dirty="0"/>
              <a:t>]</a:t>
            </a:r>
            <a:endParaRPr lang="en-GB" sz="4400" dirty="0"/>
          </a:p>
          <a:p>
            <a:pPr marL="0" indent="0">
              <a:buNone/>
            </a:pPr>
            <a:r>
              <a:rPr lang="en-GB" sz="11200" b="1" dirty="0"/>
              <a:t>CLINE:</a:t>
            </a:r>
          </a:p>
          <a:p>
            <a:pPr marL="0" indent="0">
              <a:buNone/>
            </a:pPr>
            <a:r>
              <a:rPr lang="en-GB" sz="8000" dirty="0"/>
              <a:t>“I have a CSV for some sales data. Make a simple ETL and data analysis programme for it to show plots and graphs.”</a:t>
            </a:r>
          </a:p>
          <a:p>
            <a:pPr marL="0" indent="0">
              <a:buNone/>
            </a:pPr>
            <a:r>
              <a:rPr lang="en-GB" sz="11200" b="1" dirty="0"/>
              <a:t>IN DEMO:  </a:t>
            </a:r>
            <a:r>
              <a:rPr lang="en-GB" sz="8000" dirty="0"/>
              <a:t>I will add…</a:t>
            </a:r>
          </a:p>
          <a:p>
            <a:pPr marL="0" indent="0">
              <a:buNone/>
            </a:pPr>
            <a:r>
              <a:rPr lang="en-GB" sz="8000" dirty="0"/>
              <a:t>[“There is already a folder called `</a:t>
            </a:r>
            <a:r>
              <a:rPr lang="en-GB" sz="8000" dirty="0" err="1"/>
              <a:t>sales_etl_analysis</a:t>
            </a:r>
            <a:r>
              <a:rPr lang="en-GB" sz="8000" dirty="0"/>
              <a:t>` - please ignore and start afresh”]</a:t>
            </a:r>
          </a:p>
        </p:txBody>
      </p:sp>
    </p:spTree>
    <p:extLst>
      <p:ext uri="{BB962C8B-B14F-4D97-AF65-F5344CB8AC3E}">
        <p14:creationId xmlns:p14="http://schemas.microsoft.com/office/powerpoint/2010/main" val="328238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C2438-6F39-1E74-B87F-C7E70AB4D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3777-B841-1FE9-B5E3-7E294CD7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B872-4B2A-7D41-78EA-741C25866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r>
              <a:rPr lang="en-GB" dirty="0"/>
              <a:t>It has been 3 years since ChatGPT was released.</a:t>
            </a:r>
          </a:p>
          <a:p>
            <a:r>
              <a:rPr lang="en-GB" dirty="0"/>
              <a:t>The 6 months from arranging this talk to doing it is a very long time in AI with great changes in that time.</a:t>
            </a:r>
          </a:p>
          <a:p>
            <a:r>
              <a:rPr lang="en-GB" dirty="0"/>
              <a:t>The next 6 months/1 year/2 years?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https://github.com/Python-Test-Engineer/earl2025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2A3B412-5155-7A47-ABCA-B084173F6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193" y="3215147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6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80" y="1314038"/>
            <a:ext cx="8717668" cy="51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404B2-BE35-5A3B-426A-8BDDD656B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5709-02C1-27DD-6DDD-01E0B838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Agenda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2258F-F0A1-CB43-82E4-BA6F9A5F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With code examples where appropriate: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AI Agents from scratch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Tool/Function calling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Agentic Patterns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Demos</a:t>
            </a:r>
          </a:p>
          <a:p>
            <a:pPr lvl="1">
              <a:lnSpc>
                <a:spcPts val="4400"/>
              </a:lnSpc>
            </a:pPr>
            <a:endParaRPr lang="en-GB" sz="3200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91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7D35A-679B-5D25-0499-0D916F1F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9B67-651D-2392-DB3C-75C209C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Agenda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41A9-B252-F37E-2C82-4F8D8F3C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With code examples where appropriate: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Image Analysis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Agents that write code to carry out ETL, Data Analysis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MCP – Model Context Protocol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A2A – Agent to Agent protocol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Full demo using Cline in VSCode to create full app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20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708" y="1049967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311" y="3440898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6" y="2782669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but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29EC48-3CA3-2F82-140E-A68CF605C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1C23-0F5B-6002-821F-7DF71C36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Agentic?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402C1-B29A-A4FD-F444-AF3C8F2B09D3}"/>
              </a:ext>
            </a:extLst>
          </p:cNvPr>
          <p:cNvSpPr txBox="1"/>
          <p:nvPr/>
        </p:nvSpPr>
        <p:spPr>
          <a:xfrm>
            <a:off x="919314" y="1921267"/>
            <a:ext cx="99610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use the example of an email. We use HTTP POST to send the message to a SINGLE endpoint</a:t>
            </a:r>
          </a:p>
          <a:p>
            <a:endParaRPr lang="en-GB" sz="3200" dirty="0"/>
          </a:p>
          <a:p>
            <a:r>
              <a:rPr lang="en-GB" sz="3200" dirty="0"/>
              <a:t>Payload of instructions and context (info) that we send for the end user to process.</a:t>
            </a:r>
          </a:p>
        </p:txBody>
      </p:sp>
    </p:spTree>
    <p:extLst>
      <p:ext uri="{BB962C8B-B14F-4D97-AF65-F5344CB8AC3E}">
        <p14:creationId xmlns:p14="http://schemas.microsoft.com/office/powerpoint/2010/main" val="1250786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1319</Words>
  <Application>Microsoft Office PowerPoint</Application>
  <PresentationFormat>Widescreen</PresentationFormat>
  <Paragraphs>148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Consolas</vt:lpstr>
      <vt:lpstr>Office Theme</vt:lpstr>
      <vt:lpstr>AI Agents in the Data Pipeline</vt:lpstr>
      <vt:lpstr>Desired Outcomes</vt:lpstr>
      <vt:lpstr>Raw code implementation of an Agent</vt:lpstr>
      <vt:lpstr>Model costs</vt:lpstr>
      <vt:lpstr>Agenda (1)</vt:lpstr>
      <vt:lpstr>Agenda (2)</vt:lpstr>
      <vt:lpstr>About me</vt:lpstr>
      <vt:lpstr>What is an AI Agent?</vt:lpstr>
      <vt:lpstr>What is Agentic?</vt:lpstr>
      <vt:lpstr>Raw code implementation of an Agent</vt:lpstr>
      <vt:lpstr>What is Agentic?</vt:lpstr>
      <vt:lpstr>What is Agentic?</vt:lpstr>
      <vt:lpstr>What is Tool/Function calling? Calling</vt:lpstr>
      <vt:lpstr>What is Tool/Function calling?</vt:lpstr>
      <vt:lpstr>Reflection Pattern - looping</vt:lpstr>
      <vt:lpstr>What is Tool/Function calling?</vt:lpstr>
      <vt:lpstr>Another example of reflection</vt:lpstr>
      <vt:lpstr>What is the Model Context Protocol (MCP)?</vt:lpstr>
      <vt:lpstr>What is the Model Context Protocol (MCP)?</vt:lpstr>
      <vt:lpstr>What is the Agent2Agent Protocol (A2A)?</vt:lpstr>
      <vt:lpstr>Google CRM Agent (1)</vt:lpstr>
      <vt:lpstr>Google CRM Agent (2)</vt:lpstr>
      <vt:lpstr>A complete demo (1)</vt:lpstr>
      <vt:lpstr>A complete demo (2)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80</cp:revision>
  <dcterms:created xsi:type="dcterms:W3CDTF">2025-08-05T17:00:53Z</dcterms:created>
  <dcterms:modified xsi:type="dcterms:W3CDTF">2025-09-08T11:51:17Z</dcterms:modified>
</cp:coreProperties>
</file>